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8" r:id="rId4"/>
    <p:sldId id="259" r:id="rId5"/>
    <p:sldId id="260" r:id="rId6"/>
    <p:sldId id="262" r:id="rId7"/>
    <p:sldId id="270" r:id="rId8"/>
    <p:sldId id="271" r:id="rId9"/>
    <p:sldId id="275" r:id="rId10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  <a:round/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804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80000000000004E-2"/>
          <c:y val="2.2519999999999998E-2"/>
          <c:w val="0.87053000000000003"/>
          <c:h val="0.89202999999999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Показатели аварийности
</c:v>
                </c:pt>
              </c:strCache>
            </c:strRef>
          </c:tx>
          <c:spPr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prstGeom prst="rect">
                <a:avLst/>
              </a:prstGeom>
              <a:solidFill>
                <a:srgbClr val="082FAC"/>
              </a:solidFill>
              <a:ln>
                <a:noFill/>
              </a:ln>
              <a:effectLst>
                <a:outerShdw blurRad="65500" dist="38100" dir="5400000" rotWithShape="0">
                  <a:srgbClr val="000000">
                    <a:alpha val="4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B15-43EB-80B3-355EB67AFF2D}"/>
              </c:ext>
            </c:extLst>
          </c:dPt>
          <c:dPt>
            <c:idx val="1"/>
            <c:invertIfNegative val="0"/>
            <c:bubble3D val="0"/>
            <c:spPr>
              <a:prstGeom prst="rect">
                <a:avLst/>
              </a:prstGeom>
              <a:solidFill>
                <a:schemeClr val="accent5">
                  <a:lumMod val="90000"/>
                </a:schemeClr>
              </a:solidFill>
              <a:ln>
                <a:noFill/>
              </a:ln>
              <a:effectLst>
                <a:outerShdw blurRad="65500" dist="38100" dir="5400000" rotWithShape="0">
                  <a:srgbClr val="000000">
                    <a:alpha val="4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B15-43EB-80B3-355EB67AFF2D}"/>
              </c:ext>
            </c:extLst>
          </c:dPt>
          <c:dPt>
            <c:idx val="2"/>
            <c:invertIfNegative val="0"/>
            <c:bubble3D val="0"/>
            <c:spPr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>
                <a:outerShdw blurRad="65500" dist="38100" dir="5400000" rotWithShape="0">
                  <a:srgbClr val="000000">
                    <a:alpha val="4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B15-43EB-80B3-355EB67AFF2D}"/>
              </c:ext>
            </c:extLst>
          </c:dPt>
          <c:dPt>
            <c:idx val="3"/>
            <c:invertIfNegative val="0"/>
            <c:bubble3D val="0"/>
            <c:spPr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65500" dist="38100" dir="5400000" rotWithShape="0">
                  <a:srgbClr val="000000">
                    <a:alpha val="4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B15-43EB-80B3-355EB67AFF2D}"/>
              </c:ext>
            </c:extLst>
          </c:dPt>
          <c:dPt>
            <c:idx val="4"/>
            <c:invertIfNegative val="0"/>
            <c:bubble3D val="0"/>
            <c:spPr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65500" dist="38100" dir="5400000" rotWithShape="0">
                  <a:srgbClr val="000000">
                    <a:alpha val="4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B15-43EB-80B3-355EB67AFF2D}"/>
              </c:ext>
            </c:extLst>
          </c:dPt>
          <c:dLbls>
            <c:dLbl>
              <c:idx val="0"/>
              <c:layout>
                <c:manualLayout>
                  <c:x val="1.9000000000000001E-4"/>
                  <c:y val="-8.67000000000000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15-43EB-80B3-355EB67AFF2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4="http://schemas.microsoft.com/office/drawing/2007/8/2/chart" xmlns:c15="http://schemas.microsoft.com/office/drawing/2012/chart" xmlns:mc="http://schemas.openxmlformats.org/markup-compatibility/2006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B15-43EB-80B3-355EB67AFF2D}"/>
                </c:ext>
              </c:extLst>
            </c:dLbl>
            <c:dLbl>
              <c:idx val="2"/>
              <c:layout>
                <c:manualLayout>
                  <c:x val="-1.9000000000000001E-4"/>
                  <c:y val="-5.78000000000000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B15-43EB-80B3-355EB67AFF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099" tIns="19049" rIns="38099" bIns="19049" anchor="ctr" anchorCtr="1">
                <a:spAutoFit/>
              </a:bodyPr>
              <a:lstStyle/>
              <a:p>
                <a:pPr>
                  <a:defRPr sz="1800" b="1" i="0" u="none" strike="noStrike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15-43EB-80B3-355EB67AFF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80456815"/>
        <c:axId val="-180458447"/>
      </c:barChart>
      <c:catAx>
        <c:axId val="-180456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rgbClr val="002060"/>
                </a:solidFill>
                <a:latin typeface="Arial"/>
                <a:ea typeface="DejaVu Sans"/>
                <a:cs typeface="DejaVu Sans"/>
              </a:defRPr>
            </a:pPr>
            <a:endParaRPr lang="ru-RU"/>
          </a:p>
        </c:txPr>
        <c:crossAx val="-180458447"/>
        <c:crosses val="autoZero"/>
        <c:auto val="1"/>
        <c:lblAlgn val="ctr"/>
        <c:lblOffset val="100"/>
        <c:noMultiLvlLbl val="0"/>
      </c:catAx>
      <c:valAx>
        <c:axId val="-180458447"/>
        <c:scaling>
          <c:orientation val="minMax"/>
          <c:max val="3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DejaVu Sans"/>
                <a:cs typeface="DejaVu Sans"/>
              </a:defRPr>
            </a:pPr>
            <a:endParaRPr lang="ru-RU"/>
          </a:p>
        </c:txPr>
        <c:crossAx val="-180456815"/>
        <c:crosses val="autoZero"/>
        <c:crossBetween val="between"/>
        <c:majorUnit val="1"/>
      </c:valAx>
      <c:spPr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443369" y="2327204"/>
      <a:ext cx="4128628" cy="439248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algn="ctr" defTabSz="914400">
              <a:defRPr lang="ru-RU" sz="1800" b="1" i="0" u="none" strike="noStrike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sz="1800" b="1">
                <a:solidFill>
                  <a:srgbClr val="002060"/>
                </a:solidFill>
                <a:latin typeface="Times New Roman"/>
                <a:ea typeface="DejaVu Sans"/>
                <a:cs typeface="Times New Roman"/>
              </a:rPr>
              <a:t>Количество пострадавших </a:t>
            </a:r>
            <a:endParaRPr lang="ru-RU"/>
          </a:p>
          <a:p>
            <a:pPr marL="0" algn="ctr" defTabSz="914400">
              <a:defRPr lang="ru-RU" sz="1800" b="1">
                <a:solidFill>
                  <a:srgbClr val="002060"/>
                </a:solidFill>
              </a:defRPr>
            </a:pPr>
            <a:r>
              <a:rPr lang="ru-RU" sz="1800" b="1">
                <a:solidFill>
                  <a:srgbClr val="002060"/>
                </a:solidFill>
                <a:latin typeface="Times New Roman"/>
                <a:ea typeface="DejaVu Sans"/>
                <a:cs typeface="Times New Roman"/>
              </a:rPr>
              <a:t>в результате </a:t>
            </a:r>
            <a:endParaRPr lang="ru-RU"/>
          </a:p>
          <a:p>
            <a:pPr marL="0" algn="ctr" defTabSz="914400">
              <a:defRPr lang="ru-RU" sz="1800" b="1">
                <a:solidFill>
                  <a:srgbClr val="002060"/>
                </a:solidFill>
              </a:defRPr>
            </a:pPr>
            <a:r>
              <a:rPr lang="ru-RU" sz="1800" b="1">
                <a:solidFill>
                  <a:srgbClr val="002060"/>
                </a:solidFill>
                <a:latin typeface="Times New Roman"/>
                <a:ea typeface="DejaVu Sans"/>
                <a:cs typeface="Times New Roman"/>
              </a:rPr>
              <a:t>аварий и несчастных случаев</a:t>
            </a:r>
            <a:endParaRPr lang="ru-RU"/>
          </a:p>
        </c:rich>
      </c:tx>
      <c:layout>
        <c:manualLayout>
          <c:xMode val="edge"/>
          <c:yMode val="edge"/>
          <c:x val="0.17168"/>
          <c:y val="2.0000000000000001E-4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algn="ctr" defTabSz="914400">
            <a:defRPr lang="ru-RU" sz="1800" b="1" i="0" u="none" strike="noStrike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4777000000000001"/>
          <c:y val="0.20877000000000001"/>
          <c:w val="0.80298000000000003"/>
          <c:h val="0.6811000000000000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пострадавших</c:v>
                </c:pt>
              </c:strCache>
            </c:strRef>
          </c:tx>
          <c:spPr>
            <a:prstGeom prst="rect">
              <a:avLst/>
            </a:prstGeom>
            <a:ln>
              <a:solidFill>
                <a:schemeClr val="accent1">
                  <a:alpha val="5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spPr>
              <a:prstGeom prst="rect">
                <a:avLst/>
              </a:prstGeom>
              <a:solidFill>
                <a:srgbClr val="082FAC"/>
              </a:solidFill>
              <a:ln>
                <a:solidFill>
                  <a:schemeClr val="accent1">
                    <a:alpha val="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98-4EDD-99CE-CBEAF542B192}"/>
              </c:ext>
            </c:extLst>
          </c:dPt>
          <c:dPt>
            <c:idx val="1"/>
            <c:invertIfNegative val="0"/>
            <c:bubble3D val="0"/>
            <c:spPr>
              <a:prstGeom prst="rect">
                <a:avLst/>
              </a:prstGeom>
              <a:solidFill>
                <a:schemeClr val="accent5">
                  <a:lumMod val="90000"/>
                </a:schemeClr>
              </a:solidFill>
              <a:ln>
                <a:solidFill>
                  <a:schemeClr val="accent1">
                    <a:alpha val="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98-4EDD-99CE-CBEAF542B192}"/>
              </c:ext>
            </c:extLst>
          </c:dPt>
          <c:dPt>
            <c:idx val="2"/>
            <c:invertIfNegative val="0"/>
            <c:bubble3D val="0"/>
            <c:spPr>
              <a:prstGeom prst="rect">
                <a:avLst/>
              </a:prstGeom>
              <a:solidFill>
                <a:srgbClr val="C00000"/>
              </a:solidFill>
              <a:ln>
                <a:solidFill>
                  <a:schemeClr val="accent1">
                    <a:alpha val="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98-4EDD-99CE-CBEAF542B192}"/>
              </c:ext>
            </c:extLst>
          </c:dPt>
          <c:dPt>
            <c:idx val="3"/>
            <c:invertIfNegative val="0"/>
            <c:bubble3D val="0"/>
            <c:spPr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1">
                    <a:alpha val="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98-4EDD-99CE-CBEAF542B192}"/>
              </c:ext>
            </c:extLst>
          </c:dPt>
          <c:dLbls>
            <c:dLbl>
              <c:idx val="0"/>
              <c:layout>
                <c:manualLayout>
                  <c:x val="0"/>
                  <c:y val="-2.557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98-4EDD-99CE-CBEAF542B192}"/>
                </c:ext>
              </c:extLst>
            </c:dLbl>
            <c:dLbl>
              <c:idx val="1"/>
              <c:layout>
                <c:manualLayout>
                  <c:x val="-7.3800000000000003E-3"/>
                  <c:y val="-6.89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98-4EDD-99CE-CBEAF542B192}"/>
                </c:ext>
              </c:extLst>
            </c:dLbl>
            <c:dLbl>
              <c:idx val="2"/>
              <c:layout>
                <c:manualLayout>
                  <c:x val="-5.7800000000000004E-3"/>
                  <c:y val="-7.25000000000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98-4EDD-99CE-CBEAF542B1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099" tIns="19049" rIns="38099" bIns="19049" anchor="ctr" anchorCtr="0">
                <a:spAutoFit/>
              </a:bodyPr>
              <a:lstStyle/>
              <a:p>
                <a:pPr algn="ctr">
                  <a:defRPr lang="ru-RU" sz="1800" b="1" i="0" u="none" strike="noStrike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98-4EDD-99CE-CBEAF542B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5"/>
        <c:overlap val="-26"/>
        <c:axId val="-180454639"/>
        <c:axId val="-180454095"/>
      </c:barChart>
      <c:catAx>
        <c:axId val="-180454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400" b="0" i="0" u="none" strike="noStrike" baseline="0">
                <a:solidFill>
                  <a:srgbClr val="002060"/>
                </a:solidFill>
                <a:latin typeface="Arial"/>
                <a:ea typeface="DejaVu Sans"/>
                <a:cs typeface="DejaVu Sans"/>
              </a:defRPr>
            </a:pPr>
            <a:endParaRPr lang="ru-RU"/>
          </a:p>
        </c:txPr>
        <c:crossAx val="-180454095"/>
        <c:crosses val="autoZero"/>
        <c:auto val="1"/>
        <c:lblAlgn val="ctr"/>
        <c:lblOffset val="100"/>
        <c:noMultiLvlLbl val="0"/>
      </c:catAx>
      <c:valAx>
        <c:axId val="-180454095"/>
        <c:scaling>
          <c:orientation val="minMax"/>
          <c:max val="3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DejaVu Sans"/>
                <a:cs typeface="DejaVu Sans"/>
              </a:defRPr>
            </a:pPr>
            <a:endParaRPr lang="ru-RU"/>
          </a:p>
        </c:txPr>
        <c:crossAx val="-180454639"/>
        <c:crosses val="autoZero"/>
        <c:crossBetween val="between"/>
        <c:majorUnit val="1"/>
      </c:valAx>
      <c:spPr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4451647" y="1318793"/>
      <a:ext cx="4389113" cy="568568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Основания проведения внеплановых проверок</c:v>
                </c:pt>
              </c:strCache>
            </c:strRef>
          </c:tx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4C71-43B6-B381-4EA80BADF7D3}"/>
              </c:ext>
            </c:extLst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002060"/>
              </a:solidFill>
              <a:ln w="19050">
                <a:solidFill>
                  <a:schemeClr val="l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71-43B6-B381-4EA80BADF7D3}"/>
              </c:ext>
            </c:extLst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71-43B6-B381-4EA80BADF7D3}"/>
              </c:ext>
            </c:extLst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71-43B6-B381-4EA80BADF7D3}"/>
              </c:ext>
            </c:extLst>
          </c:dPt>
          <c:dPt>
            <c:idx val="4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 w="19050">
                <a:solidFill>
                  <a:schemeClr val="l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71-43B6-B381-4EA80BADF7D3}"/>
              </c:ext>
            </c:extLst>
          </c:dPt>
          <c:dLbls>
            <c:dLbl>
              <c:idx val="0"/>
              <c:layout>
                <c:manualLayout>
                  <c:x val="-5.3299999999999997E-3"/>
                  <c:y val="0.127519999999999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71-43B6-B381-4EA80BADF7D3}"/>
                </c:ext>
              </c:extLst>
            </c:dLbl>
            <c:dLbl>
              <c:idx val="2"/>
              <c:layout>
                <c:manualLayout>
                  <c:x val="-3.9910000000000001E-2"/>
                  <c:y val="-3.7620000000000001E-2"/>
                </c:manualLayout>
              </c:layout>
              <c:tx>
                <c:rich>
                  <a:bodyPr/>
                  <a:lstStyle/>
                  <a:p>
                    <a:r>
                      <a:t>Требование прокуратуры</a:t>
                    </a:r>
                    <a:br>
                      <a:rPr/>
                    </a:br>
                    <a:r>
                      <a:rPr lang="ru-RU"/>
                      <a:t>0</a:t>
                    </a:r>
                    <a:r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C71-43B6-B381-4EA80BADF7D3}"/>
                </c:ext>
              </c:extLst>
            </c:dLbl>
            <c:dLbl>
              <c:idx val="3"/>
              <c:layout>
                <c:manualLayout>
                  <c:x val="-1.52E-2"/>
                  <c:y val="-0.161120000000000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C71-43B6-B381-4EA80BADF7D3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/>
                    <a:ea typeface="+mn-ea"/>
                    <a:cs typeface="Arial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Лист1!$A$2:$A$3</c:f>
              <c:strCache>
                <c:ptCount val="2"/>
                <c:pt idx="0">
                  <c:v>КВП</c:v>
                </c:pt>
                <c:pt idx="1">
                  <c:v>По индикаторам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C71-43B6-B381-4EA80BADF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n-ea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2461864" y="1968249"/>
      <a:ext cx="6682352" cy="4149421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002060"/>
          </a:solidFill>
          <a:latin typeface="Arial"/>
          <a:cs typeface="Arial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pPr>
            <a:r>
              <a:rPr lang="ru-RU">
                <a:solidFill>
                  <a:schemeClr val="tx1"/>
                </a:solidFill>
              </a:rPr>
              <a:t>Внеплановые проверки (всего)</a:t>
            </a:r>
          </a:p>
        </c:rich>
      </c:tx>
      <c:layout>
        <c:manualLayout>
          <c:xMode val="edge"/>
          <c:yMode val="edge"/>
          <c:x val="0.12512999999999999"/>
          <c:y val="7.8689999999999996E-2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 baseline="0">
              <a:solidFill>
                <a:schemeClr val="tx1"/>
              </a:solidFill>
              <a:latin typeface="Arial"/>
              <a:ea typeface="+mn-ea"/>
              <a:cs typeface="Arial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5723999999999999"/>
          <c:y val="0.26928000000000002"/>
          <c:w val="0.76859"/>
          <c:h val="0.670549999999999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00-4D29-BD15-D69444B834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00-4D29-BD15-D69444B8344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spPr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00-4D29-BD15-D69444B834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-180456270"/>
        <c:axId val="-180447566"/>
      </c:barChart>
      <c:catAx>
        <c:axId val="-18045627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0447566"/>
        <c:crosses val="autoZero"/>
        <c:auto val="1"/>
        <c:lblAlgn val="ctr"/>
        <c:lblOffset val="100"/>
        <c:noMultiLvlLbl val="0"/>
      </c:catAx>
      <c:valAx>
        <c:axId val="-180447566"/>
        <c:scaling>
          <c:orientation val="minMax"/>
          <c:min val="0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Arial"/>
                <a:ea typeface="DejaVu Sans"/>
                <a:cs typeface="Arial"/>
              </a:defRPr>
            </a:pPr>
            <a:endParaRPr lang="ru-RU"/>
          </a:p>
        </c:txPr>
        <c:crossAx val="-18045627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85E-2"/>
          <c:y val="0.95076000000000005"/>
          <c:w val="0.82847999999999999"/>
          <c:h val="4.7300000000000002E-2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+mn-ea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394020" y="1315919"/>
      <a:ext cx="2621277" cy="494553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Arial"/>
          <a:cs typeface="Arial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кол-во организаций, подлежащих привлечению к ответственности</c:v>
                </c:pt>
                <c:pt idx="1">
                  <c:v>кол-во составленных протоколов</c:v>
                </c:pt>
                <c:pt idx="2">
                  <c:v>кол-во вынесенных постановлений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0-81EE-4047-9EA1-F264E8C21D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кол-во организаций, подлежащих привлечению к ответственности</c:v>
                </c:pt>
                <c:pt idx="1">
                  <c:v>кол-во составленных протоколов</c:v>
                </c:pt>
                <c:pt idx="2">
                  <c:v>кол-во вынесенных постановлений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29</c:v>
                </c:pt>
                <c:pt idx="1">
                  <c:v>29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E-4047-9EA1-F264E8C21D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 </c:separator>
        </c:dLbls>
        <c:gapWidth val="219"/>
        <c:overlap val="-26"/>
        <c:axId val="2140789903"/>
        <c:axId val="2140789904"/>
      </c:barChart>
      <c:catAx>
        <c:axId val="2140789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lstStyle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DejaVu Sans"/>
                <a:cs typeface="DejaVu Sans"/>
              </a:defRPr>
            </a:pPr>
            <a:endParaRPr lang="ru-RU"/>
          </a:p>
        </c:txPr>
        <c:crossAx val="2140789904"/>
        <c:crosses val="autoZero"/>
        <c:auto val="1"/>
        <c:lblAlgn val="ctr"/>
        <c:lblOffset val="100"/>
        <c:tickMarkSkip val="1"/>
        <c:noMultiLvlLbl val="0"/>
      </c:catAx>
      <c:valAx>
        <c:axId val="2140789904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</c:spPr>
        <c:txPr>
          <a:bodyPr/>
          <a:lstStyle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DejaVu Sans"/>
                <a:cs typeface="DejaVu Sans"/>
              </a:defRPr>
            </a:pPr>
            <a:endParaRPr lang="ru-RU"/>
          </a:p>
        </c:txPr>
        <c:crossAx val="2140789903"/>
        <c:crosses val="autoZero"/>
        <c:crossBetween val="between"/>
      </c:valAx>
      <c:spPr>
        <a:prstGeom prst="rect">
          <a:avLst/>
        </a:prstGeom>
        <a:noFill/>
        <a:ln>
          <a:noFill/>
        </a:ln>
      </c:spPr>
    </c:plotArea>
    <c:plotVisOnly val="1"/>
    <c:dispBlanksAs val="gap"/>
    <c:showDLblsOverMax val="0"/>
  </c:chart>
  <c:spPr>
    <a:xfrm>
      <a:off x="4260440" y="2451805"/>
      <a:ext cx="4604003" cy="3413124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lstStyle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rgbClr val="002060"/>
                </a:solidFill>
              </a:rPr>
              <a:t>По состоянию на 01.01.2025 36 организаций (действующих) осуществляли деятельность без лицензии</a:t>
            </a:r>
          </a:p>
        </c:rich>
      </c:tx>
      <c:layout>
        <c:manualLayout>
          <c:xMode val="edge"/>
          <c:yMode val="edge"/>
          <c:x val="3.9500000000000004E-3"/>
          <c:y val="0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prstGeom prst="rect">
          <a:avLst/>
        </a:prstGeom>
        <a:noFill/>
        <a:ln>
          <a:noFill/>
        </a:ln>
        <a:effectLst/>
      </c:spPr>
    </c:floor>
    <c:sideWall>
      <c:thickness val="0"/>
      <c:spPr>
        <a:prstGeom prst="rect">
          <a:avLst/>
        </a:prstGeom>
        <a:noFill/>
        <a:ln>
          <a:noFill/>
        </a:ln>
        <a:effectLst/>
      </c:spPr>
    </c:sideWall>
    <c:backWall>
      <c:thickness val="0"/>
      <c:spPr>
        <a:prstGeom prst="rect">
          <a:avLst/>
        </a:prstGeom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4.5830000000000003E-2"/>
          <c:y val="0.20871000000000001"/>
          <c:w val="0.95416000000000001"/>
          <c:h val="0.757349999999999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23"/>
            <c:spPr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9F-45CE-ADA9-139CEA993B93}"/>
              </c:ext>
            </c:extLst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9F-45CE-ADA9-139CEA993B93}"/>
              </c:ext>
            </c:extLst>
          </c:dPt>
          <c:dLbls>
            <c:dLbl>
              <c:idx val="0"/>
              <c:layout>
                <c:manualLayout>
                  <c:x val="3.5362052872217567E-2"/>
                  <c:y val="-1.947450526578366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9F-45CE-ADA9-139CEA993B93}"/>
                </c:ext>
              </c:extLst>
            </c:dLbl>
            <c:dLbl>
              <c:idx val="1"/>
              <c:layout>
                <c:manualLayout>
                  <c:x val="-0.11891"/>
                  <c:y val="0.12837000000000001"/>
                </c:manualLayout>
              </c:layout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9F-45CE-ADA9-139CEA993B93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099" tIns="19049" rIns="38099" bIns="19049" anchor="ctr" anchorCtr="1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Лист1!$A$2:$A$3</c:f>
              <c:strCache>
                <c:ptCount val="2"/>
                <c:pt idx="0">
                  <c:v>не подтвержден факт эксплуатации</c:v>
                </c:pt>
                <c:pt idx="1">
                  <c:v>подтвержден факт эксплуатации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9F-45CE-ADA9-139CEA993B9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prstGeom prst="rect">
          <a:avLst/>
        </a:prstGeom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3036152042216225"/>
          <c:w val="0.802877438339477"/>
          <c:h val="6.5850000000000006E-2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958788" y="2107472"/>
      <a:ext cx="7910003" cy="3709850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 bwMode="auto">
      <a:prstGeom prst="rect">
        <a:avLst/>
      </a:prstGeom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  <a:round/>
      </a:ln>
    </cs:spPr>
  </cs:dataPointMarker>
  <cs:dataPointMarkerLayout/>
  <cs:dataPointWireframe>
    <cs:lnRef idx="0">
      <cs:styleClr val="auto"/>
    </cs:lnRef>
    <cs:fillRef idx="3"/>
    <cs:effectRef idx="3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50" b="1"/>
  </cs:title>
  <cs:trendline>
    <cs:lnRef idx="0">
      <cs:styleClr val="auto"/>
    </cs:lnRef>
    <cs:fillRef idx="0"/>
    <cs:effectRef idx="0"/>
    <cs:fontRef idx="minor">
      <a:schemeClr val="lt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  <a:round/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51A27251-1BDE-4437-B245-04DD2F075089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396BB4BA-BC5E-4EB2-9D9B-04A159A48F55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643E4CE6-923E-430A-BA3D-23E59D72D2F0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B9D039B0-1241-43F7-89E8-CFB60C395E8A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305F3C1C-B8B6-4215-BEA0-DF1171B0C046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AC687107-DA07-48BB-8677-CCFFA23CCE8E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ABE99A7D-A863-498C-AA7D-1561F417EE20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EC07B226-8799-4905-8C85-E514A599A439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140C8E2B-DE22-47AD-97D6-F8A5126AA71C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170F4213-C9A7-494A-9677-2777E982F276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4BFFBC13-2244-46B3-9970-0EE64E64EB7A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1152E915-F857-4522-9172-621F70F9AB76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DDB0DED2-6532-4BE5-B3F5-35022B6EB064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B10D3841-031D-4966-9E64-E1422494D8D2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57570FA3-8CE0-415C-9807-96E99850397B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EF6D3522-C76F-4837-95CD-016BD3E98DCF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 bwMode="auto"/>
        <p:txBody>
          <a:bodyPr/>
          <a:lstStyle/>
          <a:p>
            <a:pPr>
              <a:defRPr/>
            </a:pPr>
            <a:fld id="{0B62E180-8934-4A12-8172-3737B72DBFFB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E852C055-FA60-43EE-B0D5-723A40990B98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A23939BE-0CA6-46B6-8C33-2DA7622A8345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69F293FE-BCBD-458E-9009-B80350DBD670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5210C2C2-0BE3-433A-9A36-115A4C31A840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F1994674-3CA0-4FBF-90F5-EEAF65069647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C8522F49-8CCF-4906-A91F-ECDA977DE0F3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 bwMode="auto"/>
        <p:txBody>
          <a:bodyPr/>
          <a:lstStyle/>
          <a:p>
            <a:pPr>
              <a:defRPr/>
            </a:pPr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78C50B89-2AFB-4A7C-94F7-F9E1371F602B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 bwMode="auto"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 bwMode="auto"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 bwMode="auto"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fld id="{1A239950-05EE-4EAC-89D6-4087ACEA3ECB}" type="slidenum">
              <a:rPr lang="ru-RU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Образец заголовка</a:t>
            </a:r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 bwMode="auto"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/>
              <a:buChar char="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Образец текста</a:t>
            </a:r>
            <a:endParaRPr/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</a:t>
            </a:r>
            <a:endParaRPr/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/>
              <a:buChar char="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</a:t>
            </a:r>
            <a:endParaRPr/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Четвертый уровень</a:t>
            </a:r>
            <a:endParaRPr/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</a:t>
            </a:r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 bwMode="auto"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 bwMode="auto"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 bwMode="auto"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fld id="{979FAC8E-8EF9-471E-84CD-E431824E709A}" type="slidenum">
              <a:rPr lang="ru-RU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" name="Rectangle 2"/>
          <p:cNvSpPr/>
          <p:nvPr/>
        </p:nvSpPr>
        <p:spPr bwMode="auto">
          <a:xfrm>
            <a:off x="0" y="1987560"/>
            <a:ext cx="9143640" cy="262872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sz="1800" b="1" strike="noStrike" cap="all" spc="-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Итоги работы за 2025 год</a:t>
            </a:r>
            <a:endParaRPr lang="ru-RU" sz="18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defRPr/>
            </a:pPr>
            <a:endParaRPr lang="ru-RU" sz="18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000" b="1" strike="noStrike" spc="-1" dirty="0">
                <a:solidFill>
                  <a:srgbClr val="002060"/>
                </a:solidFill>
                <a:latin typeface="Times New Roman"/>
                <a:cs typeface="Times New Roman"/>
              </a:rPr>
              <a:t>Доклад заместителя начальника отдела государственного энергетического </a:t>
            </a:r>
            <a:r>
              <a:rPr lang="ru-RU" sz="2000" b="1" spc="-1" dirty="0">
                <a:solidFill>
                  <a:srgbClr val="002060"/>
                </a:solidFill>
                <a:latin typeface="Times New Roman"/>
                <a:cs typeface="Times New Roman"/>
              </a:rPr>
              <a:t>надзора и котлонадзора по Московской области </a:t>
            </a:r>
            <a:r>
              <a:rPr lang="ru-RU" sz="2000" b="1" strike="noStrike" spc="-1" dirty="0">
                <a:solidFill>
                  <a:srgbClr val="002060"/>
                </a:solidFill>
                <a:latin typeface="Times New Roman"/>
                <a:cs typeface="Times New Roman"/>
              </a:rPr>
              <a:t>Центрального управления Ростехнадзора</a:t>
            </a:r>
            <a:endParaRPr lang="ru-RU" sz="2000" b="0" strike="noStrike" spc="-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000" b="1" spc="-1" dirty="0">
                <a:solidFill>
                  <a:srgbClr val="002060"/>
                </a:solidFill>
                <a:latin typeface="Times New Roman"/>
                <a:cs typeface="Times New Roman"/>
              </a:rPr>
              <a:t>Нестерова Михаила Игоревича</a:t>
            </a:r>
            <a:endParaRPr lang="ru-RU" sz="2000" b="0" strike="noStrike" spc="-1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89" name="Rectangle 3"/>
          <p:cNvSpPr/>
          <p:nvPr/>
        </p:nvSpPr>
        <p:spPr bwMode="auto">
          <a:xfrm>
            <a:off x="0" y="5029200"/>
            <a:ext cx="9143640" cy="685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2160" tIns="46080" rIns="92160" bIns="46080" anchor="t">
            <a:noAutofit/>
          </a:bodyPr>
          <a:lstStyle/>
          <a:p>
            <a:pPr algn="ctr">
              <a:lnSpc>
                <a:spcPct val="90000"/>
              </a:lnSpc>
              <a:defRPr/>
            </a:pPr>
            <a:endParaRPr lang="ru-RU" sz="2000" b="1" strike="noStrike" spc="-1">
              <a:solidFill>
                <a:srgbClr val="4040B2"/>
              </a:solidFill>
              <a:latin typeface="Calibri"/>
            </a:endParaRPr>
          </a:p>
        </p:txBody>
      </p:sp>
      <p:sp>
        <p:nvSpPr>
          <p:cNvPr id="90" name="Text Box 4"/>
          <p:cNvSpPr/>
          <p:nvPr/>
        </p:nvSpPr>
        <p:spPr bwMode="auto">
          <a:xfrm>
            <a:off x="304920" y="6137640"/>
            <a:ext cx="8540279" cy="395159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000" b="1" spc="-1" dirty="0">
                <a:solidFill>
                  <a:srgbClr val="002060"/>
                </a:solidFill>
                <a:latin typeface="Times New Roman"/>
                <a:cs typeface="Times New Roman"/>
              </a:rPr>
              <a:t>18 </a:t>
            </a:r>
            <a:r>
              <a:rPr lang="ru-RU" sz="2000" b="1" strike="noStrike" spc="0" dirty="0">
                <a:solidFill>
                  <a:srgbClr val="002060"/>
                </a:solidFill>
                <a:latin typeface="Times New Roman"/>
                <a:cs typeface="Times New Roman"/>
              </a:rPr>
              <a:t>марта 2026 г.</a:t>
            </a:r>
            <a:endParaRPr lang="ru-RU" sz="2000" b="0" strike="noStrike" spc="-1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grpSp>
        <p:nvGrpSpPr>
          <p:cNvPr id="91" name="Group 36"/>
          <p:cNvGrpSpPr/>
          <p:nvPr/>
        </p:nvGrpSpPr>
        <p:grpSpPr bwMode="auto"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 bwMode="auto"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 bwMode="auto"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 bwMode="auto"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 bwMode="auto"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2"/>
            <a:stretch/>
          </p:blipFill>
          <p:spPr bwMode="auto"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7" name="Line 2"/>
          <p:cNvSpPr/>
          <p:nvPr/>
        </p:nvSpPr>
        <p:spPr bwMode="auto">
          <a:xfrm>
            <a:off x="428400" y="5121000"/>
            <a:ext cx="850104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Line 2"/>
          <p:cNvSpPr/>
          <p:nvPr/>
        </p:nvSpPr>
        <p:spPr bwMode="auto"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 bwMode="auto"/>
        <p:txBody>
          <a:bodyPr/>
          <a:lstStyle/>
          <a:p>
            <a:pPr>
              <a:defRPr/>
            </a:pPr>
            <a:fld id="{002B96C0-6FF7-40F3-8CC0-FEA6CDCB670B}" type="slidenum">
              <a:rPr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Num" idx="12"/>
          </p:nvPr>
        </p:nvSpPr>
        <p:spPr bwMode="auto">
          <a:xfrm>
            <a:off x="7010280" y="6381720"/>
            <a:ext cx="1953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r>
              <a:rPr lang="ru-RU" dirty="0">
                <a:latin typeface="Tempora LGC Uni"/>
              </a:rPr>
              <a:t>2</a:t>
            </a:r>
            <a:endParaRPr dirty="0"/>
          </a:p>
        </p:txBody>
      </p:sp>
      <p:sp>
        <p:nvSpPr>
          <p:cNvPr id="118" name="Line 2"/>
          <p:cNvSpPr/>
          <p:nvPr/>
        </p:nvSpPr>
        <p:spPr bwMode="auto"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9" name="Рисунок 23"/>
          <p:cNvPicPr/>
          <p:nvPr/>
        </p:nvPicPr>
        <p:blipFill>
          <a:blip r:embed="rId2"/>
          <a:stretch/>
        </p:blipFill>
        <p:spPr bwMode="auto">
          <a:xfrm>
            <a:off x="161640" y="27216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 bwMode="auto">
          <a:xfrm>
            <a:off x="859500" y="216308"/>
            <a:ext cx="7772039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Скругленный прямоугольник 1"/>
          <p:cNvSpPr/>
          <p:nvPr/>
        </p:nvSpPr>
        <p:spPr bwMode="auto">
          <a:xfrm>
            <a:off x="713520" y="980640"/>
            <a:ext cx="7772039" cy="647640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000" b="1" strike="noStrike" spc="-1">
                <a:solidFill>
                  <a:srgbClr val="002060"/>
                </a:solidFill>
                <a:latin typeface="Times New Roman"/>
                <a:cs typeface="Times New Roman"/>
              </a:rPr>
              <a:t>ПОДНАДЗОРНЫЕ ОБЪЕКТЫ</a:t>
            </a:r>
            <a:endParaRPr lang="ru-RU" sz="2000" b="0" strike="noStrike" spc="-1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/>
          </p:nvPr>
        </p:nvSpPr>
        <p:spPr bwMode="auto">
          <a:xfrm>
            <a:off x="161640" y="1714319"/>
            <a:ext cx="8802360" cy="4341423"/>
          </a:xfrm>
          <a:prstGeom prst="rect">
            <a:avLst/>
          </a:prstGeom>
          <a:solidFill>
            <a:schemeClr val="lt1"/>
          </a:solidFill>
          <a:ln w="28440">
            <a:solidFill>
              <a:srgbClr val="72BFC5"/>
            </a:solidFill>
            <a:round/>
          </a:ln>
        </p:spPr>
        <p:txBody>
          <a:bodyPr numCol="1" spcCol="0" anchor="t">
            <a:normAutofit fontScale="32500" lnSpcReduction="20000"/>
          </a:bodyPr>
          <a:lstStyle/>
          <a:p>
            <a:pPr indent="0" algn="ctr">
              <a:lnSpc>
                <a:spcPct val="120000"/>
              </a:lnSpc>
              <a:spcBef>
                <a:spcPts val="1199"/>
              </a:spcBef>
              <a:buNone/>
              <a:tabLst>
                <a:tab pos="0" algn="l"/>
              </a:tabLst>
              <a:defRPr/>
            </a:pPr>
            <a:r>
              <a:rPr lang="ru-RU" sz="5600" b="1" i="1" u="sng" strike="noStrike" spc="-1" dirty="0">
                <a:solidFill>
                  <a:srgbClr val="002060"/>
                </a:solidFill>
                <a:latin typeface="Times New Roman"/>
                <a:cs typeface="Times New Roman"/>
              </a:rPr>
              <a:t>В области промышленной безопасности:</a:t>
            </a:r>
            <a:endParaRPr lang="ru-RU" sz="56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20000"/>
              </a:lnSpc>
              <a:buNone/>
              <a:tabLst>
                <a:tab pos="0" algn="l"/>
              </a:tabLst>
              <a:defRPr/>
            </a:pPr>
            <a:endParaRPr lang="ru-RU" sz="3100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20000"/>
              </a:lnSpc>
              <a:buNone/>
              <a:tabLst>
                <a:tab pos="0" algn="l"/>
              </a:tabLst>
              <a:defRPr/>
            </a:pP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В государственном реестре опасных производственных объектов на 31.12.2025 зарегистрировано:</a:t>
            </a:r>
            <a:endParaRPr lang="ru-RU" sz="56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  <a:defRPr/>
            </a:pPr>
            <a:endParaRPr lang="ru-RU" sz="25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  <a:defRPr/>
            </a:pPr>
            <a:r>
              <a:rPr lang="ru-RU" sz="5500" b="1" i="1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поднадзорных организаций</a:t>
            </a:r>
            <a:r>
              <a:rPr lang="ru-RU" sz="5500" b="1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</a:t>
            </a:r>
            <a:r>
              <a:rPr lang="ru-RU" sz="5400" b="1" spc="-1" dirty="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lang="ru-RU" sz="55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ru-RU" sz="5500" b="1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805,</a:t>
            </a:r>
            <a:endParaRPr lang="ru-RU" sz="55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20000"/>
              </a:lnSpc>
              <a:spcBef>
                <a:spcPts val="1199"/>
              </a:spcBef>
              <a:buNone/>
              <a:tabLst>
                <a:tab pos="0" algn="l"/>
              </a:tabLst>
              <a:defRPr/>
            </a:pPr>
            <a:r>
              <a:rPr lang="ru-RU" sz="5500" b="1" i="1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опасных производственных </a:t>
            </a:r>
            <a:endParaRPr lang="ru-RU" sz="55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5500" b="1" i="1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объектов                                 </a:t>
            </a:r>
            <a:r>
              <a:rPr lang="ru-RU" sz="5400" b="1" spc="-1" dirty="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lang="ru-RU" sz="55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ru-RU" sz="5500" b="1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1797,</a:t>
            </a:r>
            <a:endParaRPr lang="ru-RU" sz="55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40"/>
              </a:spcBef>
              <a:buNone/>
              <a:tabLst>
                <a:tab pos="0" algn="l"/>
              </a:tabLst>
              <a:defRPr/>
            </a:pPr>
            <a:r>
              <a:rPr lang="en-US" sz="37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    </a:t>
            </a:r>
            <a:endParaRPr lang="ru-RU" sz="37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00000"/>
              </a:lnSpc>
              <a:spcBef>
                <a:spcPts val="1120"/>
              </a:spcBef>
              <a:buNone/>
              <a:tabLst>
                <a:tab pos="0" algn="l"/>
              </a:tabLst>
              <a:defRPr/>
            </a:pPr>
            <a:r>
              <a:rPr lang="ru-RU" sz="37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    </a:t>
            </a: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по классам опасности:</a:t>
            </a:r>
            <a:endParaRPr lang="ru-RU" sz="56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  <a:defRPr/>
            </a:pP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   </a:t>
            </a:r>
            <a:r>
              <a:rPr lang="en-US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I</a:t>
            </a: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класс  </a:t>
            </a:r>
            <a:r>
              <a:rPr lang="ru-RU" sz="56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– </a:t>
            </a:r>
            <a:r>
              <a:rPr lang="ru-RU" sz="5600" b="1" spc="-1" dirty="0">
                <a:solidFill>
                  <a:srgbClr val="C00000"/>
                </a:solidFill>
                <a:latin typeface="Times New Roman"/>
                <a:cs typeface="Times New Roman"/>
              </a:rPr>
              <a:t>0</a:t>
            </a: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                    </a:t>
            </a:r>
            <a:r>
              <a:rPr lang="en-US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III</a:t>
            </a: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класс </a:t>
            </a:r>
            <a:r>
              <a:rPr lang="ru-RU" sz="56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–  </a:t>
            </a:r>
            <a:r>
              <a:rPr lang="ru-RU" sz="5600" b="1" strike="noStrike" spc="0" dirty="0">
                <a:solidFill>
                  <a:srgbClr val="C00000"/>
                </a:solidFill>
                <a:latin typeface="Times New Roman"/>
                <a:cs typeface="Times New Roman"/>
              </a:rPr>
              <a:t>1332</a:t>
            </a:r>
            <a:r>
              <a:rPr lang="ru-RU" sz="56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  </a:t>
            </a:r>
            <a:endParaRPr lang="ru-RU" sz="5600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 algn="ctr">
              <a:lnSpc>
                <a:spcPct val="100000"/>
              </a:lnSpc>
              <a:spcBef>
                <a:spcPts val="1120"/>
              </a:spcBef>
              <a:buNone/>
              <a:tabLst>
                <a:tab pos="0" algn="l"/>
              </a:tabLst>
              <a:defRPr/>
            </a:pP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   </a:t>
            </a:r>
            <a:r>
              <a:rPr lang="en-US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II</a:t>
            </a: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класс </a:t>
            </a:r>
            <a:r>
              <a:rPr lang="ru-RU" sz="56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– </a:t>
            </a:r>
            <a:r>
              <a:rPr lang="ru-RU" sz="5600" b="1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10 </a:t>
            </a:r>
            <a:r>
              <a:rPr lang="ru-RU" sz="56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                  </a:t>
            </a:r>
            <a:r>
              <a:rPr lang="en-US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IV</a:t>
            </a:r>
            <a:r>
              <a:rPr lang="ru-RU" sz="5600" b="0" strike="noStrike" spc="-1" dirty="0">
                <a:solidFill>
                  <a:schemeClr val="dk1"/>
                </a:solidFill>
                <a:latin typeface="Times New Roman"/>
                <a:cs typeface="Times New Roman"/>
              </a:rPr>
              <a:t> класс </a:t>
            </a:r>
            <a:r>
              <a:rPr lang="ru-RU" sz="5600" b="0" strike="noStrike" spc="-1" dirty="0">
                <a:solidFill>
                  <a:srgbClr val="C00000"/>
                </a:solidFill>
                <a:latin typeface="Times New Roman"/>
                <a:cs typeface="Times New Roman"/>
              </a:rPr>
              <a:t>–  </a:t>
            </a:r>
            <a:r>
              <a:rPr lang="ru-RU" sz="5600" b="1" strike="noStrike" spc="0" dirty="0">
                <a:solidFill>
                  <a:srgbClr val="C00000"/>
                </a:solidFill>
                <a:latin typeface="Times New Roman"/>
                <a:cs typeface="Times New Roman"/>
              </a:rPr>
              <a:t>453</a:t>
            </a:r>
            <a:endParaRPr sz="5600" b="1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3200" b="0" strike="noStrike" spc="-1" dirty="0">
                <a:solidFill>
                  <a:schemeClr val="dk1"/>
                </a:solidFill>
                <a:latin typeface="Arial"/>
              </a:rPr>
              <a:t>                              </a:t>
            </a:r>
            <a:endParaRPr lang="ru-RU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Line 2"/>
          <p:cNvSpPr>
            <a:spLocks noChangeShapeType="1"/>
          </p:cNvSpPr>
          <p:nvPr/>
        </p:nvSpPr>
        <p:spPr bwMode="auto">
          <a:xfrm flipV="1">
            <a:off x="0" y="836712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  <p:pic>
        <p:nvPicPr>
          <p:cNvPr id="16391" name="Рисунок 2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4713" y="203729"/>
            <a:ext cx="465137" cy="4905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987334303" name="Диаграмма 198733430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141865"/>
              </p:ext>
            </p:extLst>
          </p:nvPr>
        </p:nvGraphicFramePr>
        <p:xfrm>
          <a:off x="443369" y="2327204"/>
          <a:ext cx="4128628" cy="4392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 bwMode="auto">
          <a:xfrm>
            <a:off x="1453305" y="1514601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002060"/>
                </a:solidFill>
                <a:latin typeface="Times New Roman"/>
                <a:cs typeface="Times New Roman"/>
              </a:rPr>
              <a:t>Количество</a:t>
            </a:r>
            <a:r>
              <a:rPr lang="en-US" b="1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ru-RU" b="1">
                <a:solidFill>
                  <a:srgbClr val="002060"/>
                </a:solidFill>
                <a:latin typeface="Times New Roman"/>
                <a:cs typeface="Times New Roman"/>
              </a:rPr>
              <a:t>аварий </a:t>
            </a:r>
            <a:br>
              <a:rPr lang="ru-RU" b="1">
                <a:solidFill>
                  <a:srgbClr val="002060"/>
                </a:solidFill>
                <a:latin typeface="Times New Roman"/>
                <a:cs typeface="Times New Roman"/>
              </a:rPr>
            </a:br>
            <a:endParaRPr lang="ru-RU" b="1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774555" y="149400"/>
            <a:ext cx="7917507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600" b="1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br>
              <a:rPr lang="ru-RU" sz="1600"/>
            </a:br>
            <a:r>
              <a:rPr lang="ru-RU" sz="1600" b="1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1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92062" y="6458289"/>
            <a:ext cx="297402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8F0609-E264-46FD-8F3B-0E88708F58E9}" type="slidenum">
              <a:rPr lang="ru-RU"/>
              <a:t>3</a:t>
            </a:fld>
            <a:endParaRPr lang="ru-RU"/>
          </a:p>
        </p:txBody>
      </p:sp>
      <p:graphicFrame>
        <p:nvGraphicFramePr>
          <p:cNvPr id="930112820" name="Диаграмма 9301128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510663"/>
              </p:ext>
            </p:extLst>
          </p:nvPr>
        </p:nvGraphicFramePr>
        <p:xfrm>
          <a:off x="4451647" y="1318793"/>
          <a:ext cx="4389113" cy="568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Таблица 5"/>
          <p:cNvGraphicFramePr>
            <a:graphicFrameLocks/>
          </p:cNvGraphicFramePr>
          <p:nvPr/>
        </p:nvGraphicFramePr>
        <p:xfrm>
          <a:off x="206640" y="992777"/>
          <a:ext cx="8730720" cy="365760"/>
        </p:xfrm>
        <a:graphic>
          <a:graphicData uri="http://schemas.openxmlformats.org/drawingml/2006/table">
            <a:tbl>
              <a:tblPr/>
              <a:tblGrid>
                <a:gridCol w="873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86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Аварийность и травматизм</a:t>
                      </a:r>
                      <a:endParaRPr lang="ru-RU" sz="1800" b="0" strike="noStrike" spc="-1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sldNum" idx="53"/>
          </p:nvPr>
        </p:nvSpPr>
        <p:spPr bwMode="auto">
          <a:xfrm>
            <a:off x="6948360" y="6393240"/>
            <a:ext cx="2025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r>
              <a:rPr lang="ru-RU" sz="1600" b="0" strike="noStrike" spc="-1" dirty="0">
                <a:solidFill>
                  <a:srgbClr val="000000"/>
                </a:solidFill>
                <a:latin typeface="Tempora LGC Uni"/>
              </a:rPr>
              <a:t>4</a:t>
            </a:r>
            <a:endParaRPr dirty="0"/>
          </a:p>
        </p:txBody>
      </p:sp>
      <p:sp>
        <p:nvSpPr>
          <p:cNvPr id="470" name="PlaceHolder 2"/>
          <p:cNvSpPr>
            <a:spLocks noGrp="1"/>
          </p:cNvSpPr>
          <p:nvPr>
            <p:ph type="title"/>
          </p:nvPr>
        </p:nvSpPr>
        <p:spPr bwMode="auto">
          <a:xfrm>
            <a:off x="835157" y="215460"/>
            <a:ext cx="7772039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1" name="Line 2"/>
          <p:cNvSpPr/>
          <p:nvPr/>
        </p:nvSpPr>
        <p:spPr bwMode="auto">
          <a:xfrm>
            <a:off x="0" y="908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72" name="Рисунок 23"/>
          <p:cNvPicPr/>
          <p:nvPr/>
        </p:nvPicPr>
        <p:blipFill>
          <a:blip r:embed="rId2"/>
          <a:stretch/>
        </p:blipFill>
        <p:spPr bwMode="auto">
          <a:xfrm>
            <a:off x="209520" y="24480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473" name="Скругленный прямоугольник 1"/>
          <p:cNvSpPr/>
          <p:nvPr/>
        </p:nvSpPr>
        <p:spPr bwMode="auto">
          <a:xfrm>
            <a:off x="913320" y="1096920"/>
            <a:ext cx="7416360" cy="387360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400" b="1" strike="noStrike" spc="-1">
                <a:solidFill>
                  <a:srgbClr val="002060"/>
                </a:solidFill>
                <a:latin typeface="Times New Roman"/>
                <a:cs typeface="Times New Roman"/>
              </a:rPr>
              <a:t>Профилактическая работа</a:t>
            </a:r>
            <a:endParaRPr/>
          </a:p>
        </p:txBody>
      </p:sp>
      <p:sp>
        <p:nvSpPr>
          <p:cNvPr id="8" name="Скругленный прямоугольник 1"/>
          <p:cNvSpPr/>
          <p:nvPr/>
        </p:nvSpPr>
        <p:spPr bwMode="auto">
          <a:xfrm>
            <a:off x="1190837" y="1617367"/>
            <a:ext cx="7416360" cy="4775873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defRPr/>
            </a:pPr>
            <a:r>
              <a:rPr lang="ru-RU" sz="2000" b="1" spc="-1" dirty="0">
                <a:latin typeface="Times New Roman"/>
                <a:cs typeface="Times New Roman"/>
              </a:rPr>
              <a:t>Проведено профилактических мероприятий </a:t>
            </a:r>
            <a:r>
              <a:rPr lang="ru-RU" sz="2000" b="1" spc="-1" dirty="0">
                <a:solidFill>
                  <a:srgbClr val="C00000"/>
                </a:solidFill>
                <a:latin typeface="Times New Roman"/>
                <a:cs typeface="Times New Roman"/>
              </a:rPr>
              <a:t>в 2025 году</a:t>
            </a:r>
            <a:r>
              <a:rPr lang="ru-RU" sz="2000" b="1" spc="-1" dirty="0">
                <a:latin typeface="Times New Roman"/>
                <a:cs typeface="Times New Roman"/>
              </a:rPr>
              <a:t>:</a:t>
            </a:r>
            <a:endParaRPr dirty="0"/>
          </a:p>
          <a:p>
            <a:pPr algn="just">
              <a:lnSpc>
                <a:spcPct val="100000"/>
              </a:lnSpc>
              <a:defRPr/>
            </a:pPr>
            <a:endParaRPr lang="ru-RU" sz="2000" b="1" spc="-1" dirty="0">
              <a:latin typeface="Times New Roman"/>
              <a:cs typeface="Times New Roman"/>
            </a:endParaRPr>
          </a:p>
          <a:p>
            <a:pPr marL="342900" lvl="0" indent="-342900">
              <a:buFont typeface="Arial"/>
              <a:buChar char="•"/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Информирование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ru-RU" sz="2000" b="1" dirty="0">
                <a:solidFill>
                  <a:srgbClr val="C00000"/>
                </a:solidFill>
              </a:rPr>
              <a:t>413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>
              <a:buFont typeface="Arial"/>
              <a:buChar char="•"/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Объявление предостережений – </a:t>
            </a:r>
            <a:r>
              <a:rPr lang="ru-RU" sz="2000" b="1" dirty="0">
                <a:solidFill>
                  <a:srgbClr val="C00000"/>
                </a:solidFill>
              </a:rPr>
              <a:t>132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>
              <a:buFont typeface="Arial"/>
              <a:buChar char="•"/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Консультирование – </a:t>
            </a:r>
            <a:r>
              <a:rPr lang="ru-RU" sz="2000" b="1" dirty="0">
                <a:solidFill>
                  <a:srgbClr val="C00000"/>
                </a:solidFill>
              </a:rPr>
              <a:t>16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lvl="0" indent="-285750">
              <a:buFont typeface="Wingdings"/>
              <a:buChar char="Ø"/>
              <a:defRPr/>
            </a:pPr>
            <a:endParaRPr lang="ru-RU" sz="2000" b="1" dirty="0">
              <a:solidFill>
                <a:srgbClr val="C00000"/>
              </a:solidFill>
            </a:endParaRPr>
          </a:p>
          <a:p>
            <a:pPr lvl="0"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  </a:t>
            </a:r>
            <a:endParaRPr dirty="0"/>
          </a:p>
          <a:p>
            <a:pPr lvl="0"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ВСЕГО: </a:t>
            </a:r>
            <a:r>
              <a:rPr lang="ru-RU" sz="2000" b="1" dirty="0">
                <a:solidFill>
                  <a:srgbClr val="C00000"/>
                </a:solidFill>
              </a:rPr>
              <a:t>561</a:t>
            </a:r>
            <a:endParaRPr lang="ru-RU" sz="2000" b="1" spc="-1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defRPr/>
            </a:pPr>
            <a:endParaRPr lang="ru-RU" sz="2000" b="1" strike="noStrike" spc="-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Num" idx="4294967295"/>
          </p:nvPr>
        </p:nvSpPr>
        <p:spPr bwMode="auto">
          <a:xfrm>
            <a:off x="7010280" y="6381720"/>
            <a:ext cx="1953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fld id="{95D22711-4C15-41D6-9E00-CE6B5471CA30}" type="slidenum">
              <a:rPr lang="ru-RU" sz="1600" b="0" strike="noStrike" spc="-1">
                <a:solidFill>
                  <a:srgbClr val="000000"/>
                </a:solidFill>
                <a:latin typeface="Arial"/>
              </a:rPr>
              <a:t>5</a:t>
            </a:fld>
            <a:endParaRPr lang="ru-RU" sz="16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86" name="Line 2"/>
          <p:cNvSpPr/>
          <p:nvPr/>
        </p:nvSpPr>
        <p:spPr bwMode="auto"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87" name="Рисунок 23"/>
          <p:cNvPicPr/>
          <p:nvPr/>
        </p:nvPicPr>
        <p:blipFill>
          <a:blip r:embed="rId2"/>
          <a:stretch/>
        </p:blipFill>
        <p:spPr bwMode="auto">
          <a:xfrm>
            <a:off x="161640" y="27216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188" name="PlaceHolder 2"/>
          <p:cNvSpPr>
            <a:spLocks noGrp="1"/>
          </p:cNvSpPr>
          <p:nvPr>
            <p:ph type="title" idx="4294967295"/>
          </p:nvPr>
        </p:nvSpPr>
        <p:spPr bwMode="auto">
          <a:xfrm>
            <a:off x="828930" y="201555"/>
            <a:ext cx="7772039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9" name="Таблица 5"/>
          <p:cNvGraphicFramePr>
            <a:graphicFrameLocks/>
          </p:cNvGraphicFramePr>
          <p:nvPr/>
        </p:nvGraphicFramePr>
        <p:xfrm>
          <a:off x="206640" y="762480"/>
          <a:ext cx="8730720" cy="396240"/>
        </p:xfrm>
        <a:graphic>
          <a:graphicData uri="http://schemas.openxmlformats.org/drawingml/2006/table">
            <a:tbl>
              <a:tblPr/>
              <a:tblGrid>
                <a:gridCol w="873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Проведение </a:t>
                      </a:r>
                      <a:r>
                        <a:rPr lang="ru-RU" sz="2000" b="1" strike="noStrike" spc="-1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внеплановых</a:t>
                      </a:r>
                      <a:r>
                        <a:rPr lang="ru-RU" sz="1800" b="1" strike="noStrike" spc="-1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 проверок </a:t>
                      </a:r>
                      <a:endParaRPr lang="ru-RU" sz="1800" b="0" strike="noStrike" spc="-1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37619157" name="Диаграмма 737619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479639"/>
              </p:ext>
            </p:extLst>
          </p:nvPr>
        </p:nvGraphicFramePr>
        <p:xfrm>
          <a:off x="2461864" y="1968249"/>
          <a:ext cx="6682352" cy="4149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4876838" name="Диаграмма 548768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2821336"/>
              </p:ext>
            </p:extLst>
          </p:nvPr>
        </p:nvGraphicFramePr>
        <p:xfrm>
          <a:off x="394020" y="1315919"/>
          <a:ext cx="2621277" cy="4945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 bwMode="auto">
          <a:xfrm>
            <a:off x="3614902" y="1340351"/>
            <a:ext cx="4986068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850">
                <a:solidFill>
                  <a:srgbClr val="002060"/>
                </a:solidFill>
                <a:latin typeface="Arial"/>
                <a:cs typeface="Arial"/>
              </a:rPr>
              <a:t>Основания проведения внеплановых проверок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1294951029" name="TextBox 1294951028"/>
          <p:cNvSpPr txBox="1"/>
          <p:nvPr/>
        </p:nvSpPr>
        <p:spPr bwMode="auto">
          <a:xfrm>
            <a:off x="2108750" y="3291660"/>
            <a:ext cx="355867" cy="26936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ru-RU" sz="1200" dirty="0"/>
              <a:t>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sldNum" idx="37"/>
          </p:nvPr>
        </p:nvSpPr>
        <p:spPr bwMode="auto">
          <a:xfrm>
            <a:off x="6975360" y="6350760"/>
            <a:ext cx="2025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6</a:t>
            </a:r>
            <a:endParaRPr lang="ru-RU" sz="1600" b="0" strike="noStrike" spc="-1" dirty="0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title"/>
          </p:nvPr>
        </p:nvSpPr>
        <p:spPr bwMode="auto">
          <a:xfrm>
            <a:off x="967665" y="193376"/>
            <a:ext cx="7536369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1" name="Line 2"/>
          <p:cNvSpPr/>
          <p:nvPr/>
        </p:nvSpPr>
        <p:spPr bwMode="auto">
          <a:xfrm>
            <a:off x="0" y="78336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42" name="Рисунок 23"/>
          <p:cNvPicPr/>
          <p:nvPr/>
        </p:nvPicPr>
        <p:blipFill>
          <a:blip r:embed="rId2"/>
          <a:stretch/>
        </p:blipFill>
        <p:spPr bwMode="auto">
          <a:xfrm>
            <a:off x="342000" y="172080"/>
            <a:ext cx="464760" cy="490320"/>
          </a:xfrm>
          <a:prstGeom prst="rect">
            <a:avLst/>
          </a:prstGeom>
          <a:ln w="0">
            <a:noFill/>
          </a:ln>
        </p:spPr>
      </p:pic>
      <p:sp>
        <p:nvSpPr>
          <p:cNvPr id="343" name="Скругленный прямоугольник 3"/>
          <p:cNvSpPr/>
          <p:nvPr/>
        </p:nvSpPr>
        <p:spPr bwMode="auto">
          <a:xfrm>
            <a:off x="223920" y="849240"/>
            <a:ext cx="8740440" cy="934560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b="1" strike="noStrike" spc="-1" dirty="0">
                <a:solidFill>
                  <a:srgbClr val="002060"/>
                </a:solidFill>
                <a:latin typeface="Times New Roman"/>
                <a:cs typeface="Times New Roman"/>
              </a:rPr>
              <a:t>Принятие мер в отношении организаций, </a:t>
            </a:r>
            <a:endParaRPr lang="ru-RU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b="1" strike="noStrike" spc="-1" dirty="0">
                <a:solidFill>
                  <a:srgbClr val="002060"/>
                </a:solidFill>
                <a:latin typeface="Times New Roman"/>
                <a:cs typeface="Times New Roman"/>
              </a:rPr>
              <a:t>не представивших отчет о производственном контроле </a:t>
            </a:r>
            <a:endParaRPr lang="ru-RU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b="1" strike="noStrike" spc="-1" dirty="0">
                <a:solidFill>
                  <a:srgbClr val="002060"/>
                </a:solidFill>
                <a:latin typeface="Times New Roman"/>
                <a:cs typeface="Times New Roman"/>
              </a:rPr>
              <a:t>в области промышленной безопасности за 2024 год </a:t>
            </a:r>
            <a:endParaRPr lang="ru-RU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defRPr/>
            </a:pPr>
            <a:endParaRPr lang="ru-RU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defRPr/>
            </a:pPr>
            <a:endParaRPr lang="ru-RU" b="0" strike="noStrike" spc="-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44" name="Скругленный прямоугольник 4"/>
          <p:cNvSpPr/>
          <p:nvPr/>
        </p:nvSpPr>
        <p:spPr bwMode="auto">
          <a:xfrm>
            <a:off x="285840" y="2071800"/>
            <a:ext cx="3785760" cy="4536000"/>
          </a:xfrm>
          <a:prstGeom prst="roundRect">
            <a:avLst>
              <a:gd name="adj" fmla="val 16667"/>
            </a:avLst>
          </a:prstGeom>
          <a:gradFill rotWithShape="0">
            <a:gsLst>
              <a:gs pos="33000">
                <a:srgbClr val="ECFEFD"/>
              </a:gs>
              <a:gs pos="100000">
                <a:srgbClr val="EFFAFA"/>
              </a:gs>
            </a:gsLst>
            <a:lin ang="5400000" scaled="1"/>
          </a:gradFill>
          <a:ln w="9525" cap="sq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85840" indent="-285840">
              <a:lnSpc>
                <a:spcPct val="100000"/>
              </a:lnSpc>
              <a:buClr>
                <a:srgbClr val="002060"/>
              </a:buClr>
              <a:buFont typeface="Wingdings"/>
              <a:buChar char=""/>
              <a:defRPr/>
            </a:pPr>
            <a:r>
              <a:rPr lang="ru-RU" sz="2000" b="1" strike="noStrike" spc="-1" dirty="0">
                <a:solidFill>
                  <a:srgbClr val="002060"/>
                </a:solidFill>
                <a:latin typeface="Arial"/>
              </a:rPr>
              <a:t>805   </a:t>
            </a:r>
            <a:r>
              <a:rPr lang="ru-RU" sz="2000" b="0" strike="noStrike" spc="-1" dirty="0">
                <a:solidFill>
                  <a:srgbClr val="002060"/>
                </a:solidFill>
                <a:latin typeface="Arial"/>
              </a:rPr>
              <a:t>поднадзорных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defRPr/>
            </a:pPr>
            <a:r>
              <a:rPr lang="ru-RU" sz="2000" b="0" strike="noStrike" spc="-1" dirty="0">
                <a:solidFill>
                  <a:srgbClr val="002060"/>
                </a:solidFill>
                <a:latin typeface="Arial"/>
              </a:rPr>
              <a:t>               организаций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defRPr/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marL="285840" indent="-285840">
              <a:lnSpc>
                <a:spcPct val="100000"/>
              </a:lnSpc>
              <a:buClr>
                <a:srgbClr val="C00000"/>
              </a:buClr>
              <a:buFont typeface="Wingdings"/>
              <a:buChar char=""/>
              <a:defRPr/>
            </a:pPr>
            <a:r>
              <a:rPr lang="ru-RU" sz="2000" b="1" strike="noStrike" spc="-1" dirty="0">
                <a:solidFill>
                  <a:srgbClr val="C00000"/>
                </a:solidFill>
                <a:latin typeface="Arial"/>
              </a:rPr>
              <a:t>61  </a:t>
            </a:r>
            <a:r>
              <a:rPr lang="ru-RU" sz="2000" b="0" strike="noStrike" spc="-1" dirty="0">
                <a:solidFill>
                  <a:srgbClr val="C00000"/>
                </a:solidFill>
                <a:latin typeface="Arial"/>
              </a:rPr>
              <a:t>не представили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defRPr/>
            </a:pPr>
            <a:r>
              <a:rPr lang="ru-RU" sz="2000" b="0" strike="noStrike" spc="-1" dirty="0">
                <a:solidFill>
                  <a:srgbClr val="C00000"/>
                </a:solidFill>
                <a:latin typeface="Arial"/>
              </a:rPr>
              <a:t>               отчет 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defRPr/>
            </a:pPr>
            <a:r>
              <a:rPr lang="ru-RU" sz="1800" b="1" strike="noStrike" spc="-1" dirty="0">
                <a:solidFill>
                  <a:srgbClr val="002060"/>
                </a:solidFill>
                <a:latin typeface="Arial"/>
              </a:rPr>
              <a:t>из них: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defRPr/>
            </a:pPr>
            <a:r>
              <a:rPr lang="ru-RU" sz="1600" b="0" i="1" strike="noStrike" spc="-1" dirty="0">
                <a:solidFill>
                  <a:srgbClr val="002060"/>
                </a:solidFill>
                <a:latin typeface="Arial"/>
              </a:rPr>
              <a:t>ликвидированных  – </a:t>
            </a:r>
            <a:r>
              <a:rPr lang="ru-RU" sz="1600" i="1" spc="-1" dirty="0">
                <a:solidFill>
                  <a:srgbClr val="C00000"/>
                </a:solidFill>
                <a:latin typeface="Arial"/>
              </a:rPr>
              <a:t>4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defRPr/>
            </a:pPr>
            <a:r>
              <a:rPr lang="ru-RU" sz="1600" b="0" i="1" strike="noStrike" spc="-1" dirty="0">
                <a:solidFill>
                  <a:srgbClr val="002060"/>
                </a:solidFill>
                <a:latin typeface="Arial"/>
              </a:rPr>
              <a:t>не эксплуатирующих ОПО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  <a:defRPr/>
            </a:pPr>
            <a:r>
              <a:rPr lang="ru-RU" sz="1600" b="0" i="1" strike="noStrike" spc="-1" dirty="0">
                <a:solidFill>
                  <a:srgbClr val="002060"/>
                </a:solidFill>
                <a:latin typeface="Arial"/>
              </a:rPr>
              <a:t>                                – </a:t>
            </a:r>
            <a:r>
              <a:rPr lang="ru-RU" sz="1600" i="1" spc="-1" dirty="0">
                <a:solidFill>
                  <a:srgbClr val="C00000"/>
                </a:solidFill>
                <a:latin typeface="Arial"/>
              </a:rPr>
              <a:t>11</a:t>
            </a:r>
            <a:endParaRPr lang="ru-RU" sz="1600" b="0" strike="noStrike" spc="-1" dirty="0">
              <a:solidFill>
                <a:srgbClr val="000000"/>
              </a:solidFill>
              <a:highlight>
                <a:srgbClr val="FFFF00"/>
              </a:highlight>
              <a:latin typeface="Open San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defRPr/>
            </a:pPr>
            <a:r>
              <a:rPr lang="ru-RU" sz="1600" b="0" i="1" strike="noStrike" spc="-1" dirty="0">
                <a:solidFill>
                  <a:srgbClr val="002060"/>
                </a:solidFill>
                <a:latin typeface="Arial"/>
              </a:rPr>
              <a:t>подлежат привлечению к ответственности – </a:t>
            </a:r>
            <a:r>
              <a:rPr lang="ru-RU" sz="1600" b="0" i="1" strike="noStrike" spc="-1" dirty="0">
                <a:solidFill>
                  <a:srgbClr val="C00000"/>
                </a:solidFill>
                <a:latin typeface="Arial"/>
              </a:rPr>
              <a:t>29 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  <a:p>
            <a:pPr marL="360000">
              <a:lnSpc>
                <a:spcPct val="100000"/>
              </a:lnSpc>
              <a:defRPr/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2048848411" name="Диаграмма 20488484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1063451"/>
              </p:ext>
            </p:extLst>
          </p:nvPr>
        </p:nvGraphicFramePr>
        <p:xfrm>
          <a:off x="4260440" y="2451805"/>
          <a:ext cx="4604003" cy="3413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sldNum" idx="39"/>
          </p:nvPr>
        </p:nvSpPr>
        <p:spPr bwMode="auto">
          <a:xfrm>
            <a:off x="7010280" y="6381720"/>
            <a:ext cx="20257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6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r>
              <a:rPr lang="ru-RU" dirty="0"/>
              <a:t>7</a:t>
            </a:r>
            <a:endParaRPr lang="ru-RU" sz="1600" b="0" strike="noStrike" spc="-1" dirty="0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 type="title"/>
          </p:nvPr>
        </p:nvSpPr>
        <p:spPr bwMode="auto">
          <a:xfrm>
            <a:off x="967666" y="239040"/>
            <a:ext cx="7492694" cy="54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Центральное управление Федеральной службы по экологическому, </a:t>
            </a:r>
            <a:br>
              <a:rPr sz="1600"/>
            </a:br>
            <a:r>
              <a:rPr lang="ru-RU" sz="1600" b="1" strike="noStrike" spc="-1">
                <a:solidFill>
                  <a:srgbClr val="4040B2"/>
                </a:solidFill>
                <a:latin typeface="Calibri"/>
              </a:rPr>
              <a:t>технологическому и атомному надзору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Line 2"/>
          <p:cNvSpPr/>
          <p:nvPr/>
        </p:nvSpPr>
        <p:spPr bwMode="auto">
          <a:xfrm>
            <a:off x="0" y="83664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56" name="Рисунок 23"/>
          <p:cNvPicPr/>
          <p:nvPr/>
        </p:nvPicPr>
        <p:blipFill>
          <a:blip r:embed="rId2"/>
          <a:stretch/>
        </p:blipFill>
        <p:spPr bwMode="auto">
          <a:xfrm>
            <a:off x="237240" y="268560"/>
            <a:ext cx="464760" cy="490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58" name="Таблиц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7474933"/>
              </p:ext>
            </p:extLst>
          </p:nvPr>
        </p:nvGraphicFramePr>
        <p:xfrm>
          <a:off x="611640" y="980640"/>
          <a:ext cx="7920720" cy="701040"/>
        </p:xfrm>
        <a:graphic>
          <a:graphicData uri="http://schemas.openxmlformats.org/drawingml/2006/table">
            <a:tbl>
              <a:tblPr/>
              <a:tblGrid>
                <a:gridCol w="792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2000" b="1" strike="noStrike" spc="-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Работа по приказу Центрального управления Ростехнадзора 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2000" b="1" strike="noStrike" spc="-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от 14.02.2025 № ПР-210-111-о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9" name="Таблиц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2270814"/>
              </p:ext>
            </p:extLst>
          </p:nvPr>
        </p:nvGraphicFramePr>
        <p:xfrm>
          <a:off x="702000" y="6021360"/>
          <a:ext cx="7757640" cy="579120"/>
        </p:xfrm>
        <a:graphic>
          <a:graphicData uri="http://schemas.openxmlformats.org/drawingml/2006/table">
            <a:tbl>
              <a:tblPr/>
              <a:tblGrid>
                <a:gridCol w="7757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40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На 01.01.2025 факт эксплуатации подтвержден в отношении 2 организаций.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 из них обратились в лицензирующий орган с</a:t>
                      </a: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соответствующим заявлением.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  <a:round/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93458983" name="Диаграмма 99345898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840120"/>
              </p:ext>
            </p:extLst>
          </p:nvPr>
        </p:nvGraphicFramePr>
        <p:xfrm>
          <a:off x="967666" y="2107472"/>
          <a:ext cx="7901125" cy="391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5" name="Rectangle 2"/>
          <p:cNvSpPr/>
          <p:nvPr/>
        </p:nvSpPr>
        <p:spPr bwMode="auto">
          <a:xfrm>
            <a:off x="0" y="1987560"/>
            <a:ext cx="9143640" cy="262872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defRPr/>
            </a:pPr>
            <a:r>
              <a:rPr lang="ru-RU" sz="2800" b="0" strike="noStrike" spc="-1">
                <a:solidFill>
                  <a:schemeClr val="accent6"/>
                </a:solidFill>
                <a:latin typeface="Times New Roman"/>
                <a:cs typeface="Times New Roman"/>
              </a:rPr>
              <a:t>Благодарю за внимание!</a:t>
            </a:r>
            <a:endParaRPr lang="ru-RU" sz="2800" b="0" strike="noStrike" spc="-1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defRPr/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76" name="Rectangle 3"/>
          <p:cNvSpPr/>
          <p:nvPr/>
        </p:nvSpPr>
        <p:spPr bwMode="auto">
          <a:xfrm>
            <a:off x="0" y="5029200"/>
            <a:ext cx="9143640" cy="685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2160" tIns="46080" rIns="92160" bIns="46080" anchor="t">
            <a:noAutofit/>
          </a:bodyPr>
          <a:lstStyle/>
          <a:p>
            <a:pPr algn="ctr">
              <a:lnSpc>
                <a:spcPct val="90000"/>
              </a:lnSpc>
              <a:defRPr/>
            </a:pPr>
            <a:endParaRPr lang="ru-RU" sz="2000" b="1" strike="noStrike" spc="-1">
              <a:solidFill>
                <a:srgbClr val="4040B2"/>
              </a:solidFill>
              <a:latin typeface="Calibri"/>
            </a:endParaRPr>
          </a:p>
        </p:txBody>
      </p:sp>
      <p:grpSp>
        <p:nvGrpSpPr>
          <p:cNvPr id="477" name="Group 36"/>
          <p:cNvGrpSpPr/>
          <p:nvPr/>
        </p:nvGrpSpPr>
        <p:grpSpPr bwMode="auto">
          <a:xfrm>
            <a:off x="0" y="152280"/>
            <a:ext cx="9143640" cy="1620720"/>
            <a:chOff x="0" y="152280"/>
            <a:chExt cx="9143640" cy="1620720"/>
          </a:xfrm>
        </p:grpSpPr>
        <p:sp>
          <p:nvSpPr>
            <p:cNvPr id="478" name="Rectangle 37"/>
            <p:cNvSpPr/>
            <p:nvPr/>
          </p:nvSpPr>
          <p:spPr bwMode="auto"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79" name="Rectangle 38"/>
            <p:cNvSpPr/>
            <p:nvPr/>
          </p:nvSpPr>
          <p:spPr bwMode="auto"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80" name="Rectangle 39"/>
            <p:cNvSpPr/>
            <p:nvPr/>
          </p:nvSpPr>
          <p:spPr bwMode="auto"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81" name="Text Box 40"/>
            <p:cNvSpPr/>
            <p:nvPr/>
          </p:nvSpPr>
          <p:spPr bwMode="auto">
            <a:xfrm>
              <a:off x="735120" y="152280"/>
              <a:ext cx="8319600" cy="8017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6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6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482" name="Picture 41" descr="fsetan_emblema2007"/>
            <p:cNvPicPr/>
            <p:nvPr/>
          </p:nvPicPr>
          <p:blipFill>
            <a:blip r:embed="rId2"/>
            <a:stretch/>
          </p:blipFill>
          <p:spPr bwMode="auto">
            <a:xfrm>
              <a:off x="201600" y="58428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3" name="Line 2"/>
          <p:cNvSpPr/>
          <p:nvPr/>
        </p:nvSpPr>
        <p:spPr bwMode="auto">
          <a:xfrm>
            <a:off x="428400" y="5121000"/>
            <a:ext cx="850104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4" name="Line 2"/>
          <p:cNvSpPr/>
          <p:nvPr/>
        </p:nvSpPr>
        <p:spPr bwMode="auto"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5" name="PlaceHolder 1"/>
          <p:cNvSpPr>
            <a:spLocks noGrp="1"/>
          </p:cNvSpPr>
          <p:nvPr>
            <p:ph type="sldNum" idx="54"/>
          </p:nvPr>
        </p:nvSpPr>
        <p:spPr bwMode="auto"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r>
              <a:rPr lang="ru-RU" sz="1600" dirty="0"/>
              <a:t>8</a:t>
            </a:r>
            <a:endParaRPr lang="ru-RU" sz="1600" b="0" strike="noStrike" spc="-1" dirty="0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233</TotalTime>
  <Words>347</Words>
  <Application>Microsoft Office PowerPoint</Application>
  <DocSecurity>0</DocSecurity>
  <PresentationFormat>Экран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Calibri</vt:lpstr>
      <vt:lpstr>Open Sans</vt:lpstr>
      <vt:lpstr>StarSymbol</vt:lpstr>
      <vt:lpstr>Symbol</vt:lpstr>
      <vt:lpstr>Tempora LGC Uni</vt:lpstr>
      <vt:lpstr>Times New Roman</vt:lpstr>
      <vt:lpstr>Wingdings</vt:lpstr>
      <vt:lpstr>Оформление по умолчанию</vt:lpstr>
      <vt:lpstr>Оформление по умолчанию</vt:lpstr>
      <vt:lpstr>Презентация PowerPoint</vt:lpstr>
      <vt:lpstr>Центральное управление Федеральной службы по экологическому,  технологическому и атомному надзору</vt:lpstr>
      <vt:lpstr>Презентация PowerPoint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Центральное управление Федеральной службы по экологическому,  технологическому и атомному надзору</vt:lpstr>
      <vt:lpstr>Презентация PowerPoint</vt:lpstr>
    </vt:vector>
  </TitlesOfParts>
  <Manager/>
  <Company>ГГТН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subject/>
  <dc:creator>Копылов</dc:creator>
  <cp:keywords/>
  <dc:description/>
  <cp:lastModifiedBy>Пользователь</cp:lastModifiedBy>
  <cp:revision>3251</cp:revision>
  <dcterms:created xsi:type="dcterms:W3CDTF">2000-02-02T11:29:10Z</dcterms:created>
  <dcterms:modified xsi:type="dcterms:W3CDTF">2026-02-26T13:55:25Z</dcterms:modified>
  <cp:category/>
  <dc:identifier/>
  <cp:contentStatus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37</vt:i4>
  </property>
  <property fmtid="{D5CDD505-2E9C-101B-9397-08002B2CF9AE}" pid="3" name="PresentationFormat">
    <vt:lpwstr>Экран (4:3)</vt:lpwstr>
  </property>
  <property fmtid="{D5CDD505-2E9C-101B-9397-08002B2CF9AE}" pid="4" name="Slides">
    <vt:i4>47</vt:i4>
  </property>
</Properties>
</file>